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27"/>
  </p:notesMasterIdLst>
  <p:sldIdLst>
    <p:sldId id="256" r:id="rId5"/>
    <p:sldId id="612" r:id="rId6"/>
    <p:sldId id="1389" r:id="rId7"/>
    <p:sldId id="1390" r:id="rId8"/>
    <p:sldId id="1391" r:id="rId9"/>
    <p:sldId id="1392" r:id="rId10"/>
    <p:sldId id="1393" r:id="rId11"/>
    <p:sldId id="1394" r:id="rId12"/>
    <p:sldId id="1395" r:id="rId13"/>
    <p:sldId id="1398" r:id="rId14"/>
    <p:sldId id="1396" r:id="rId15"/>
    <p:sldId id="1399" r:id="rId16"/>
    <p:sldId id="1400" r:id="rId17"/>
    <p:sldId id="1401" r:id="rId18"/>
    <p:sldId id="1397" r:id="rId19"/>
    <p:sldId id="1402" r:id="rId20"/>
    <p:sldId id="1403" r:id="rId21"/>
    <p:sldId id="1404" r:id="rId22"/>
    <p:sldId id="1405" r:id="rId23"/>
    <p:sldId id="1406" r:id="rId24"/>
    <p:sldId id="1407" r:id="rId25"/>
    <p:sldId id="1360" r:id="rId26"/>
  </p:sldIdLst>
  <p:sldSz cx="12192000" cy="6858000"/>
  <p:notesSz cx="6858000" cy="9144000"/>
  <p:embeddedFontLst>
    <p:embeddedFont>
      <p:font typeface="KoPubWorld돋움체 Medium" panose="020B0600000101010101" charset="-127"/>
      <p:regular r:id="rId28"/>
    </p:embeddedFont>
    <p:embeddedFont>
      <p:font typeface="KoPubWorld돋움체_Pro Medium" panose="020B0600000101010101" charset="-127"/>
      <p:regular r:id="rId29"/>
    </p:embeddedFont>
    <p:embeddedFont>
      <p:font typeface="Cambria Math" panose="02040503050406030204" pitchFamily="18" charset="0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맑은 고딕 Semilight" panose="020B0502040204020203" pitchFamily="50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4F2D90-61FF-4E58-9DB6-C2284E4373D0}">
          <p14:sldIdLst>
            <p14:sldId id="256"/>
            <p14:sldId id="612"/>
            <p14:sldId id="1389"/>
            <p14:sldId id="1390"/>
            <p14:sldId id="1391"/>
            <p14:sldId id="1392"/>
            <p14:sldId id="1393"/>
            <p14:sldId id="1394"/>
            <p14:sldId id="1395"/>
            <p14:sldId id="1398"/>
            <p14:sldId id="1396"/>
            <p14:sldId id="1399"/>
            <p14:sldId id="1400"/>
            <p14:sldId id="1401"/>
            <p14:sldId id="1397"/>
            <p14:sldId id="1402"/>
            <p14:sldId id="1403"/>
            <p14:sldId id="1404"/>
            <p14:sldId id="1405"/>
            <p14:sldId id="1406"/>
            <p14:sldId id="1407"/>
            <p14:sldId id="1360"/>
          </p14:sldIdLst>
        </p14:section>
        <p14:section name="Appendix" id="{8DF5A55A-9D33-4CEE-8A5C-D363170338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훈[ 대학원석·박사통합과정재학 / 산업경영공학과 ]" initials="김대/산]" lastIdx="1" clrIdx="0">
    <p:extLst>
      <p:ext uri="{19B8F6BF-5375-455C-9EA6-DF929625EA0E}">
        <p15:presenceInfo xmlns:p15="http://schemas.microsoft.com/office/powerpoint/2012/main" userId="S::jhoon0418@korea.edu::8aca40e1-6f41-4770-b871-c275a1e8b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83C7"/>
    <a:srgbClr val="2B2BFF"/>
    <a:srgbClr val="FFCC33"/>
    <a:srgbClr val="B2DE84"/>
    <a:srgbClr val="4EB9E3"/>
    <a:srgbClr val="5555FA"/>
    <a:srgbClr val="EF904F"/>
    <a:srgbClr val="E6E8EA"/>
    <a:srgbClr val="D0CECE"/>
    <a:srgbClr val="E5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 autoAdjust="0"/>
    <p:restoredTop sz="95110" autoAdjust="0"/>
  </p:normalViewPr>
  <p:slideViewPr>
    <p:cSldViewPr snapToGrid="0">
      <p:cViewPr>
        <p:scale>
          <a:sx n="100" d="100"/>
          <a:sy n="100" d="100"/>
        </p:scale>
        <p:origin x="6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97FA-F314-404A-92C9-B3F8DBE0A9E2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DA3E-51E7-49C6-B28F-6AC0182E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D47A8-299C-4504-B245-BA8DE7599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9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1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09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7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55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264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33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0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33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022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06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640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40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87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814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7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79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628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83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C5A3-A2A4-46A7-B2DD-93F9D2E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BCD3D-3B9A-470D-9583-E25EA088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EE75-B2A5-4D71-9814-24A6921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25B5-DEC8-4895-8297-F12A0197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9B74-99B5-473C-B18E-BED04C6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AD2A-347C-461C-9F1A-2149F4FF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F4873-D11E-4B48-BD54-DB0121C5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192B-5D38-47C3-A5D3-DA2E664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6C515-D2BE-4D63-B4E4-3CD4A2E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34A6-5990-4647-8064-A3E364B1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84A19-4D6A-4BCC-B6AC-A2F136E7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A24CE-C383-4AE3-BE1C-9ACC5EC0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DF2D4-F34E-46E4-B4BA-778E10C9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FEE9-876B-4356-9ACC-E4BCB8B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21FD3-D506-4053-A061-7F3C25B9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50372" y="6484928"/>
            <a:ext cx="11724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646394" y="350842"/>
            <a:ext cx="6950528" cy="56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 spc="-15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332A3-0457-411E-825F-2C96CD91AAAB}"/>
              </a:ext>
            </a:extLst>
          </p:cNvPr>
          <p:cNvSpPr/>
          <p:nvPr userDrawn="1"/>
        </p:nvSpPr>
        <p:spPr>
          <a:xfrm>
            <a:off x="0" y="322856"/>
            <a:ext cx="646113" cy="488908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9479E-D4E2-4792-8BD3-5F41F475BA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768" y="914396"/>
            <a:ext cx="6950528" cy="297964"/>
          </a:xfrm>
        </p:spPr>
        <p:txBody>
          <a:bodyPr>
            <a:noAutofit/>
          </a:bodyPr>
          <a:lstStyle>
            <a:lvl1pPr>
              <a:buNone/>
              <a:defRPr sz="1800" spc="-15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24A4-F7C8-4720-B737-C96FDD9F66E2}"/>
              </a:ext>
            </a:extLst>
          </p:cNvPr>
          <p:cNvSpPr txBox="1"/>
          <p:nvPr userDrawn="1"/>
        </p:nvSpPr>
        <p:spPr>
          <a:xfrm>
            <a:off x="5636559" y="6559924"/>
            <a:ext cx="918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 </a:t>
            </a:r>
            <a:fld id="{BC833AE4-1F92-4280-9B4C-51AD9A92ED0F}" type="slidenum">
              <a:rPr lang="ko-KR" altLang="en-US" sz="130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pPr algn="ctr"/>
              <a:t>‹#›</a:t>
            </a:fld>
            <a:r>
              <a:rPr lang="ko-KR" altLang="en-US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</a:t>
            </a:r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</a:t>
            </a:r>
            <a:endParaRPr lang="ko-KR" altLang="en-US" sz="1300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55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689862" y="1412776"/>
            <a:ext cx="10812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9862" y="3429000"/>
            <a:ext cx="10812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577507" y="3429000"/>
            <a:ext cx="2924632" cy="0"/>
          </a:xfrm>
          <a:prstGeom prst="line">
            <a:avLst/>
          </a:prstGeom>
          <a:ln w="38100">
            <a:solidFill>
              <a:srgbClr val="8F2E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0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ltGray">
          <a:xfrm>
            <a:off x="0" y="2058194"/>
            <a:ext cx="12192001" cy="2741613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99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A868-22C8-46B2-8261-1AB5A96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23D5-7920-413D-A24E-A4A9ABEB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D1BB9-E797-4451-8194-2A239B30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64BB-1379-4189-B940-E3AD653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02916-51E4-493C-9C76-02772955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1036-490B-4F0E-98E1-38F9FDD1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1F40E-A0DF-42C5-A92E-D75E74D5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59A63-435D-4553-832C-32171AC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1FE3-4612-4218-AAA1-EFADF6E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4679F-ED96-4A78-9B80-7160EC82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50BFF-9285-47DD-9A5B-EF4A433F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43E0-E159-44DA-B413-70D398AF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EA8F2-E9E3-4A71-8F58-A7E1A48A0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3B81F-37FC-48F0-8C27-02995E0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402C-1100-4720-B848-66EAABB4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F5774-E86A-4700-8A52-A6E38B85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1429-0EBA-4B1C-A0AF-1C38436B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4E004-A294-4702-946E-A4D5898A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8457-AF42-44F6-8E32-960B1F51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58478F-479A-499C-BA6C-FD561ACA1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F6A944-65FF-402C-95E7-F241B1025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4A484-9D39-4E2C-96AE-09175E0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38483-221D-46B1-A0AA-E8FE4F9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C6F14B-8115-4E3E-ABF5-160127DB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E54E-1D43-4964-AB73-7C5A0AA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2AE4A-8145-4350-8A5D-BE6F11A4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45394-F5E9-4F3F-A6AA-2C9A71C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111D-EF83-4554-AA8C-389ACB76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D3DA0-3C24-4303-8D49-D471D74A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5B314-D8EE-48AE-9F03-7ABDF1F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E5193-E5C5-4766-862F-5A5AFF9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82BBA-E567-4E6D-8F9B-C6A6EB47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6DC6-8E6B-4C7F-AE21-95D5FB48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4EA96-0FE1-4F31-BA94-683290AF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E7CCA-AB8F-4B16-9F4E-010AE59D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45BE1-A7EE-4277-8B58-4906DBA4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AA085-4548-4729-A3F0-2636E0C2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2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9642-74CF-4A0D-A888-5671B7C5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F9EAC-0AA3-4CAE-AE27-403D1F4D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3B61B-38E0-413F-BF2F-7C80B1AA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A9A63-EA34-423B-8A58-EA399BE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615E5-7D70-436F-9217-F7063E47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8FC6B-C177-471A-9603-E276425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437CE-196B-40D0-B813-69C64A5A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851BB-5AF4-4F81-8A63-90DBAF40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5D6F6-9901-4EE1-8DCE-A809CFED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C5E6-374B-4DA8-8DCC-9EA172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AE0B-57E0-46BF-8F85-6EE11DD47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2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23204-0CFE-4B65-BFD6-456310821DE8}"/>
              </a:ext>
            </a:extLst>
          </p:cNvPr>
          <p:cNvSpPr txBox="1"/>
          <p:nvPr/>
        </p:nvSpPr>
        <p:spPr>
          <a:xfrm>
            <a:off x="1524001" y="3429000"/>
            <a:ext cx="9143998" cy="13989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spc="-138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dirty="0"/>
              <a:t>2022. 12. 22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Team: </a:t>
            </a:r>
            <a:r>
              <a:rPr lang="ko-KR" altLang="en-US" sz="1600" dirty="0"/>
              <a:t>동기사랑</a:t>
            </a:r>
            <a:endParaRPr lang="en-US" altLang="ko-KR" sz="1600" dirty="0"/>
          </a:p>
          <a:p>
            <a:r>
              <a:rPr lang="en-US" altLang="ko-KR" sz="1600" dirty="0"/>
              <a:t>Member: </a:t>
            </a:r>
            <a:r>
              <a:rPr lang="ko-KR" altLang="en-US" sz="1600" dirty="0"/>
              <a:t>김창현</a:t>
            </a:r>
            <a:r>
              <a:rPr lang="en-US" altLang="ko-KR" sz="1600" dirty="0"/>
              <a:t>, </a:t>
            </a:r>
            <a:r>
              <a:rPr lang="ko-KR" altLang="en-US" sz="1600" dirty="0"/>
              <a:t>정진용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0D3E-A6C1-40F5-A85A-0BFE8012FE83}"/>
              </a:ext>
            </a:extLst>
          </p:cNvPr>
          <p:cNvSpPr txBox="1"/>
          <p:nvPr/>
        </p:nvSpPr>
        <p:spPr>
          <a:xfrm>
            <a:off x="0" y="1823332"/>
            <a:ext cx="12192000" cy="9310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Semi-Supervised Learning</a:t>
            </a:r>
          </a:p>
          <a:p>
            <a:pPr algn="ctr">
              <a:spcAft>
                <a:spcPts val="277"/>
              </a:spcAft>
            </a:pPr>
            <a:r>
              <a:rPr lang="en-US" altLang="ko-KR" sz="20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-Consistency Regularization-</a:t>
            </a:r>
            <a:endParaRPr lang="en-US" altLang="ko-KR" sz="3200" b="1" spc="-1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Picture 2" descr="korea universityì ëí ì´ë¯¸ì§ ê²ìê²°ê³¼">
            <a:extLst>
              <a:ext uri="{FF2B5EF4-FFF2-40B4-BE49-F238E27FC236}">
                <a16:creationId xmlns:a16="http://schemas.microsoft.com/office/drawing/2014/main" id="{05209D66-D6E3-4277-8B92-B43E6151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19" y="5196298"/>
            <a:ext cx="833962" cy="11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3563B-6194-4591-847E-73FA085FDD66}"/>
              </a:ext>
            </a:extLst>
          </p:cNvPr>
          <p:cNvSpPr/>
          <p:nvPr/>
        </p:nvSpPr>
        <p:spPr>
          <a:xfrm>
            <a:off x="4702678" y="2820450"/>
            <a:ext cx="278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b="1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Business Analytics (IME654)</a:t>
            </a:r>
          </a:p>
        </p:txBody>
      </p:sp>
    </p:spTree>
    <p:extLst>
      <p:ext uri="{BB962C8B-B14F-4D97-AF65-F5344CB8AC3E}">
        <p14:creationId xmlns:p14="http://schemas.microsoft.com/office/powerpoint/2010/main" val="13669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6"/>
    </mc:Choice>
    <mc:Fallback xmlns="">
      <p:transition spd="slow" advTm="14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Temporal Ensemble for Semi-Supervised Learning 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다수의 신경망 모델은 앙상블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(ensemble)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하면 개별 네트워크보다 더 좋은 성능을 낼 수 있음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과정에서 서로 다른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epoch, regularization, augmentation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통해 나온 결과를 앙상블에 적용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Model: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동일한 입력 데이터에 서로 다른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augmentation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dropout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적용되었더라도 일관된 결과를 출력하도록 학습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Temporal ensemble: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학습과정에서 얻은 앙상블 모델의 예측 값을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unlabeled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데이터의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target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사용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23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</a:t>
                </a:r>
                <a:r>
                  <a:rPr lang="el-GR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π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Model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동일한 입력 데이터에 서로 다른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augmentation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dropout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적용되었더라도 균일한 값을 출력하도록 학습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1.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동일한 데이터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에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대해 서로 다른 두 개의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augmentation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dropout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적용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입력 데이터는 두 개의 네트워크에 학습됨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2.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두 가지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loss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(cross entropy &amp; MSE)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사용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-&gt; weighted sum</a:t>
                </a:r>
              </a:p>
              <a:p>
                <a:pPr marL="457189" lvl="1">
                  <a:lnSpc>
                    <a:spcPct val="150000"/>
                  </a:lnSpc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- CE: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labeled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데이터 대해서만 계산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/ MSE: labeled,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unlabeled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데이터 모두에 대해 계산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  <a:sym typeface="Wingdings" panose="05000000000000000000" pitchFamily="2" charset="2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3 .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동일한 입력 데이터에 대한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augmentation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dropout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을 적용해도 일관된 출력 결과가 나오도록 학습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  <a:blipFill>
                <a:blip r:embed="rId3"/>
                <a:stretch>
                  <a:fillRect l="-327" b="-2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GitHub - tensorfreitas/Temporal-Ensembling-for-Semi-Supervised-Learning:  Implementation of Temporal Ensembling for Semi-Supervised Learning by Laine  et al. with tensorflow eager execution">
            <a:extLst>
              <a:ext uri="{FF2B5EF4-FFF2-40B4-BE49-F238E27FC236}">
                <a16:creationId xmlns:a16="http://schemas.microsoft.com/office/drawing/2014/main" id="{89A11BE7-1BEA-44DB-86A5-29B73C063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68"/>
          <a:stretch/>
        </p:blipFill>
        <p:spPr bwMode="auto">
          <a:xfrm>
            <a:off x="1181100" y="4181475"/>
            <a:ext cx="9829800" cy="180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18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9543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</a:t>
            </a:r>
            <a:r>
              <a:rPr lang="el-GR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π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Model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가중치는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0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부터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ramp-up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방식으로 증가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초반에는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label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있는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supervised loss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중심으로 학습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이후에는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label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없는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loss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비중을 높임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Unsupervised loss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요소를 천천히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충분히 학습하지 않으면 모델의 예측 결과가 떨어짐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700976-3244-4106-8510-DF223CE6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7" y="2897547"/>
            <a:ext cx="6981825" cy="3438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4005B7-21FE-426A-B462-EF58FC8C1B1F}"/>
              </a:ext>
            </a:extLst>
          </p:cNvPr>
          <p:cNvSpPr/>
          <p:nvPr/>
        </p:nvSpPr>
        <p:spPr>
          <a:xfrm>
            <a:off x="6057900" y="5286375"/>
            <a:ext cx="1838325" cy="19050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37E3E0-D612-46F0-8ED5-0E1441BC3F6A}"/>
              </a:ext>
            </a:extLst>
          </p:cNvPr>
          <p:cNvSpPr/>
          <p:nvPr/>
        </p:nvSpPr>
        <p:spPr>
          <a:xfrm>
            <a:off x="6057900" y="5053012"/>
            <a:ext cx="1838325" cy="19050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4DFC95-B319-4814-AAF7-275AE683B18B}"/>
              </a:ext>
            </a:extLst>
          </p:cNvPr>
          <p:cNvSpPr/>
          <p:nvPr/>
        </p:nvSpPr>
        <p:spPr>
          <a:xfrm>
            <a:off x="3492500" y="3880029"/>
            <a:ext cx="2882900" cy="19050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29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Temporal Ensemble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학습과정에서 얻은 앙상블 모델의 예측 값을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unlabeled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데이터의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training target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사용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π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Model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unsupervised learning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위한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training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𝑧</m:t>
                        </m:r>
                      </m:e>
                    </m:acc>
                    <m:r>
                      <a:rPr lang="en-US" altLang="ko-KR" sz="1600" b="0" i="1" spc="-15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  <m:r>
                      <a:rPr lang="en-US" altLang="ko-KR" sz="1600" b="0" i="0" spc="-15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네트워크에 대한 개별 평가를 기반으로 하기에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noisy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함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Temporal ensemble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에서는 </a:t>
                </a:r>
                <a:r>
                  <a:rPr lang="ko-KR" altLang="en-US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이전까지 저장된 예측 값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ensemble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한 값을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i="1" spc="-15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  <m:r>
                      <a:rPr lang="ko-KR" altLang="en-US" sz="1600" i="1" spc="-15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! 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π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Model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대비 덜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noisy !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하지만 각 입력 데이터에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i="1" spc="-15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</a:t>
                </a:r>
                <a:r>
                  <a:rPr lang="ko-KR" altLang="en-US" sz="1600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저장해야하기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때문에 별도의 메모리 공간 필요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GitHub - tensorfreitas/Temporal-Ensembling-for-Semi-Supervised-Learning:  Implementation of Temporal Ensembling for Semi-Supervised Learning by Laine  et al. with tensorflow eager execution">
            <a:extLst>
              <a:ext uri="{FF2B5EF4-FFF2-40B4-BE49-F238E27FC236}">
                <a16:creationId xmlns:a16="http://schemas.microsoft.com/office/drawing/2014/main" id="{4103C40F-AE16-4400-B9AB-EC8708CD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3286598"/>
            <a:ext cx="7296150" cy="27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9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Temporal Ensemble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l-GR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π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Model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대비 덜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noisy !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하지만 각 입력 데이터에 대한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1600" i="1" spc="-15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600" i="1" spc="-15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저장해야 하기 때문에 별도의 메모리 공간 필요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Momentum parameter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600" b="0" i="1" spc="-15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  <m:r>
                      <a:rPr lang="en-US" altLang="ko-KR" sz="1600" i="1" spc="-15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이용해 이전까지의 정보를 얼마나 사용할지 정할 수 있음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  <a:blipFill>
                <a:blip r:embed="rId3"/>
                <a:stretch>
                  <a:fillRect l="-327" b="-6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1D9EA312-BB14-46E4-B5DB-F6E62B5D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029" y="2486025"/>
            <a:ext cx="5953941" cy="38242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0F157C-90F4-44B2-B48E-5B61206A7F9A}"/>
              </a:ext>
            </a:extLst>
          </p:cNvPr>
          <p:cNvSpPr/>
          <p:nvPr/>
        </p:nvSpPr>
        <p:spPr>
          <a:xfrm>
            <a:off x="3854450" y="3429000"/>
            <a:ext cx="2882900" cy="190500"/>
          </a:xfrm>
          <a:prstGeom prst="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56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23237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Mean Teacher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기존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SOTA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Temporal Ensemble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문제점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학습 과정에서 얻은 앙상블 값을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unlabeled data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training target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사용하는 방식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1200139" lvl="2" indent="-285750">
              <a:lnSpc>
                <a:spcPct val="150000"/>
              </a:lnSpc>
              <a:buFontTx/>
              <a:buChar char="-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Target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epoch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마다 한 번 업데이트되어 학습 속도가 느리다는 단점 존재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Mean Teacher</a:t>
            </a:r>
          </a:p>
          <a:p>
            <a:pPr marL="457189" lvl="1">
              <a:lnSpc>
                <a:spcPct val="150000"/>
              </a:lnSpc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	-  Model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weight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평균으로 사용함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(Label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prediction)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아님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5D6777-F441-4CE2-86C0-13594859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44" y="3429000"/>
            <a:ext cx="5776911" cy="25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7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Mean Teacher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Labeled, unlabeled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데이터가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student model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teacher model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</a:t>
                </a:r>
                <a:r>
                  <a:rPr lang="ko-KR" altLang="en-US" sz="1600" spc="-151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지나감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Student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Teacher model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 각각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noise(dropout)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𝜂</m:t>
                    </m:r>
                    <m:r>
                      <a:rPr lang="en-US" altLang="ko-KR" sz="1600" b="0" i="0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,</m:t>
                    </m:r>
                    <m:r>
                      <a:rPr lang="en-US" altLang="ko-KR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𝜂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′</m:t>
                    </m:r>
                    <m:r>
                      <a:rPr lang="ko-KR" altLang="en-US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를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적용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  <a:blipFill>
                <a:blip r:embed="rId3"/>
                <a:stretch>
                  <a:fillRect l="-327" b="-6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FCC4A874-B115-461B-BF55-F0C2C925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44" y="3429000"/>
            <a:ext cx="5776911" cy="259556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12A73D3-A4CA-496D-9D58-471E3E677FA4}"/>
              </a:ext>
            </a:extLst>
          </p:cNvPr>
          <p:cNvCxnSpPr>
            <a:cxnSpLocks/>
          </p:cNvCxnSpPr>
          <p:nvPr/>
        </p:nvCxnSpPr>
        <p:spPr>
          <a:xfrm flipH="1">
            <a:off x="4695825" y="2114550"/>
            <a:ext cx="666750" cy="2924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5F152CC-9A22-4D48-AAD4-9A1671CDD5D0}"/>
              </a:ext>
            </a:extLst>
          </p:cNvPr>
          <p:cNvCxnSpPr>
            <a:cxnSpLocks/>
          </p:cNvCxnSpPr>
          <p:nvPr/>
        </p:nvCxnSpPr>
        <p:spPr>
          <a:xfrm>
            <a:off x="5595032" y="2114549"/>
            <a:ext cx="3139393" cy="292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2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D46168-4F6C-4756-B020-FA659B2E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2395201"/>
            <a:ext cx="6619875" cy="31527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Dual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Mean Teacher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단점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Teacher Model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의 가중치가 결국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모델의 가중치로 수렴함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편향되거나 불균형한 예측값이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 model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넘어감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457189" lvl="1">
              <a:lnSpc>
                <a:spcPct val="150000"/>
              </a:lnSpc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	 Teacher model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을 다른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Student model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로 대체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(dual student)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6D2CA98-8405-4FAC-AD84-44E1640D66C0}"/>
              </a:ext>
            </a:extLst>
          </p:cNvPr>
          <p:cNvCxnSpPr>
            <a:cxnSpLocks/>
          </p:cNvCxnSpPr>
          <p:nvPr/>
        </p:nvCxnSpPr>
        <p:spPr>
          <a:xfrm>
            <a:off x="4695825" y="5190788"/>
            <a:ext cx="0" cy="633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EAF11C6-F734-4856-8ED4-D33C81EC9EA0}"/>
              </a:ext>
            </a:extLst>
          </p:cNvPr>
          <p:cNvCxnSpPr>
            <a:cxnSpLocks/>
          </p:cNvCxnSpPr>
          <p:nvPr/>
        </p:nvCxnSpPr>
        <p:spPr>
          <a:xfrm>
            <a:off x="7305675" y="5190788"/>
            <a:ext cx="0" cy="6334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68160DE-8F70-4B34-9FD2-FB618815BA86}"/>
              </a:ext>
            </a:extLst>
          </p:cNvPr>
          <p:cNvSpPr/>
          <p:nvPr/>
        </p:nvSpPr>
        <p:spPr>
          <a:xfrm>
            <a:off x="3164086" y="5914834"/>
            <a:ext cx="306347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T-S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종속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8226F5-7559-4397-933A-1B492CFDBBE5}"/>
              </a:ext>
            </a:extLst>
          </p:cNvPr>
          <p:cNvSpPr/>
          <p:nvPr/>
        </p:nvSpPr>
        <p:spPr>
          <a:xfrm>
            <a:off x="5773936" y="5914834"/>
            <a:ext cx="3063478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S’-S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종속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679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24418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Dual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Student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S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𝑒𝑚𝑎</m:t>
                        </m:r>
                      </m:sub>
                    </m:sSub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: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𝑆𝑡𝑢𝑑𝑒𝑛𝑡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−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𝑇𝑒𝑎𝑐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h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𝑒𝑟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   </m:t>
                    </m:r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𝑠𝑝𝑙𝑖𝑡</m:t>
                        </m:r>
                      </m:sub>
                    </m:sSub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: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𝑆𝑡𝑢𝑑𝑒𝑛𝑡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−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𝑆𝑡𝑢𝑑𝑒𝑛𝑡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 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Student - Teacher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는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weight distance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너무 빠르게 수렴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244187"/>
              </a:xfrm>
              <a:prstGeom prst="rect">
                <a:avLst/>
              </a:prstGeom>
              <a:blipFill>
                <a:blip r:embed="rId3"/>
                <a:stretch>
                  <a:fillRect l="-327" b="-53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A02B7816-E04E-442D-93FD-B7A10F89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837" y="2528215"/>
            <a:ext cx="7934325" cy="31242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F50960C-29B7-4473-8107-24C8CC3634DD}"/>
              </a:ext>
            </a:extLst>
          </p:cNvPr>
          <p:cNvCxnSpPr>
            <a:cxnSpLocks/>
          </p:cNvCxnSpPr>
          <p:nvPr/>
        </p:nvCxnSpPr>
        <p:spPr>
          <a:xfrm flipH="1">
            <a:off x="4476750" y="2187353"/>
            <a:ext cx="923925" cy="26132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61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Dual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중 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다른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Student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한테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target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제공함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제공되는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target -&gt; Stable Target: that can make reliable predictions for some sample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DBFF1-DFF4-405B-BD87-BCCB82DC7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3" y="2754295"/>
            <a:ext cx="9286875" cy="3444910"/>
          </a:xfrm>
          <a:prstGeom prst="rect">
            <a:avLst/>
          </a:prstGeom>
        </p:spPr>
      </p:pic>
      <p:sp>
        <p:nvSpPr>
          <p:cNvPr id="5" name="십자형 4">
            <a:extLst>
              <a:ext uri="{FF2B5EF4-FFF2-40B4-BE49-F238E27FC236}">
                <a16:creationId xmlns:a16="http://schemas.microsoft.com/office/drawing/2014/main" id="{2AB783AE-1F73-4339-8398-C6857B44A7AC}"/>
              </a:ext>
            </a:extLst>
          </p:cNvPr>
          <p:cNvSpPr/>
          <p:nvPr/>
        </p:nvSpPr>
        <p:spPr>
          <a:xfrm>
            <a:off x="8467725" y="4253012"/>
            <a:ext cx="390525" cy="390525"/>
          </a:xfrm>
          <a:prstGeom prst="plus">
            <a:avLst>
              <a:gd name="adj" fmla="val 4207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95906F6-7318-4364-AE00-7230832B8669}"/>
              </a:ext>
            </a:extLst>
          </p:cNvPr>
          <p:cNvCxnSpPr>
            <a:cxnSpLocks/>
          </p:cNvCxnSpPr>
          <p:nvPr/>
        </p:nvCxnSpPr>
        <p:spPr>
          <a:xfrm flipH="1">
            <a:off x="5191125" y="1720628"/>
            <a:ext cx="1" cy="25323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1E14AA7-CFAD-4900-8384-A6421AD025D0}"/>
              </a:ext>
            </a:extLst>
          </p:cNvPr>
          <p:cNvCxnSpPr>
            <a:cxnSpLocks/>
          </p:cNvCxnSpPr>
          <p:nvPr/>
        </p:nvCxnSpPr>
        <p:spPr>
          <a:xfrm>
            <a:off x="5334002" y="1720628"/>
            <a:ext cx="628648" cy="27276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1EEF0CB-2DF4-4FFF-A88C-AE84D6CDDB22}"/>
                  </a:ext>
                </a:extLst>
              </p:cNvPr>
              <p:cNvSpPr/>
              <p:nvPr/>
            </p:nvSpPr>
            <p:spPr>
              <a:xfrm>
                <a:off x="8767805" y="2068681"/>
                <a:ext cx="3063478" cy="64633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𝐿𝑜𝑠𝑠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𝑜𝑓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𝐷𝑢𝑎𝑙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𝑆𝑡𝑢𝑑𝑒𝑛𝑡𝑠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 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𝑙𝑜𝑠</m:t>
                      </m:r>
                      <m:sSub>
                        <m:sSubPr>
                          <m:ctrlP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𝑢𝑛𝑙𝑎𝑏𝑒𝑙𝑒𝑑</m:t>
                          </m:r>
                        </m:sub>
                      </m:sSub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r>
                        <a:rPr lang="en-US" altLang="ko-KR" b="0" i="1" spc="-15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𝑙𝑜𝑠</m:t>
                      </m:r>
                      <m:sSub>
                        <m:sSubPr>
                          <m:ctrlP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pc="-15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𝑙𝑎𝑏𝑒𝑙𝑒𝑑</m:t>
                          </m:r>
                        </m:sub>
                      </m:sSub>
                    </m:oMath>
                  </m:oMathPara>
                </a14:m>
                <a:endParaRPr lang="en-US" altLang="ko-KR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1EEF0CB-2DF4-4FFF-A88C-AE84D6CDD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805" y="2068681"/>
                <a:ext cx="306347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FB0390-DFDF-4383-8B36-C795AFF46512}"/>
              </a:ext>
            </a:extLst>
          </p:cNvPr>
          <p:cNvSpPr/>
          <p:nvPr/>
        </p:nvSpPr>
        <p:spPr>
          <a:xfrm>
            <a:off x="1" y="2459504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해당 발표자료는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고려대학교 산업경영공학과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강필성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비즈니스 </a:t>
            </a:r>
            <a:r>
              <a:rPr lang="ko-KR" altLang="en-US" sz="2400" b="1" dirty="0" err="1"/>
              <a:t>애널리틱스</a:t>
            </a:r>
            <a:r>
              <a:rPr lang="en-US" altLang="ko-KR" sz="2400" b="1" dirty="0"/>
              <a:t>(IME654) </a:t>
            </a:r>
            <a:r>
              <a:rPr lang="ko-KR" altLang="en-US" sz="2400" b="1" dirty="0"/>
              <a:t>강의자료를 사용했음을 미리 밝힙니다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2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Fast SWA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𝜋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-model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Mean Teacher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한계점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457189" lvl="1">
                  <a:lnSpc>
                    <a:spcPct val="150000"/>
                  </a:lnSpc>
                </a:pP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	-    make large steps that lead to changes in predictions</a:t>
                </a:r>
              </a:p>
              <a:p>
                <a:pPr marL="1200139" lvl="2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spc="-151" dirty="0">
                    <a:solidFill>
                      <a:srgbClr val="AA83C7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we show that SGD struggles to converge on the consistency loss and continues to</a:t>
                </a:r>
              </a:p>
              <a:p>
                <a:pPr marL="914389" lvl="2">
                  <a:lnSpc>
                    <a:spcPct val="150000"/>
                  </a:lnSpc>
                </a:pP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즉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, train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 후기에도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test set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에 대해 여러 예측을 내놓는다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-&gt; stochastic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하게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weight 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평균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(average)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하자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!</a:t>
                </a:r>
                <a:endParaRPr lang="en-US" altLang="ko-KR" sz="1600" spc="-15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1200139" lvl="2" indent="-285750">
                  <a:lnSpc>
                    <a:spcPct val="150000"/>
                  </a:lnSpc>
                  <a:buFontTx/>
                  <a:buChar char="-"/>
                </a:pPr>
                <a:endParaRPr lang="en-US" altLang="ko-KR" sz="1600" spc="-151" dirty="0">
                  <a:solidFill>
                    <a:srgbClr val="AA83C7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2323713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FCD90599-9FAD-4546-9033-9153EA3A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701" y="3162299"/>
            <a:ext cx="10154123" cy="286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0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 – Fast SWA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pc="-15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𝑆𝑊𝐴</m:t>
                    </m:r>
                    <m:r>
                      <a:rPr lang="en-US" altLang="ko-KR" sz="1600" b="0" i="1" spc="-15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: </m:t>
                    </m:r>
                  </m:oMath>
                </a14:m>
                <a:r>
                  <a:rPr lang="en-US" altLang="ko-KR" sz="1600" b="0" spc="-151" dirty="0">
                    <a:solidFill>
                      <a:schemeClr val="tx1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Minimum value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사용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!  </a:t>
                </a:r>
                <a:r>
                  <a:rPr lang="en-US" altLang="ko-KR" sz="1600" spc="-151" dirty="0">
                    <a:solidFill>
                      <a:srgbClr val="00B05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spc="-151" dirty="0">
                    <a:solidFill>
                      <a:srgbClr val="00B05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초록색</a:t>
                </a:r>
                <a:r>
                  <a:rPr lang="en-US" altLang="ko-KR" sz="1600" spc="-151" dirty="0">
                    <a:solidFill>
                      <a:srgbClr val="00B05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  <a:endParaRPr lang="en-US" altLang="ko-KR" sz="1600" b="0" spc="-151" dirty="0">
                  <a:solidFill>
                    <a:srgbClr val="00B05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pc="-151" smtClean="0"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𝐹𝑎𝑠𝑡</m:t>
                    </m:r>
                    <m:r>
                      <a:rPr lang="en-US" altLang="ko-KR" sz="1600" b="0" i="1" spc="-151" smtClean="0"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−</m:t>
                    </m:r>
                    <m:r>
                      <a:rPr lang="en-US" altLang="ko-KR" sz="1600" i="1" spc="-151"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𝑆𝑊𝐴</m:t>
                    </m:r>
                    <m:r>
                      <a:rPr lang="en-US" altLang="ko-KR" sz="1600" i="1" spc="-151"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:  </m:t>
                    </m:r>
                    <m:r>
                      <a:rPr lang="ko-KR" altLang="en-US" sz="1600" i="1" spc="-151"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같</m:t>
                    </m:r>
                  </m:oMath>
                </a14:m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은 사이클 중 여러 번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point 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사용하고 이를 평균 </a:t>
                </a: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</a:t>
                </a:r>
                <a:r>
                  <a:rPr lang="ko-KR" altLang="en-US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빨간색</a:t>
                </a:r>
                <a:r>
                  <a:rPr lang="en-US" altLang="ko-KR" sz="1600" spc="-151" dirty="0">
                    <a:solidFill>
                      <a:srgbClr val="FF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)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결론적으로 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Fast –SWA</a:t>
                </a:r>
                <a:r>
                  <a:rPr lang="ko-KR" altLang="en-US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가 성능 더 좋음</a:t>
                </a:r>
                <a:r>
                  <a:rPr lang="en-US" altLang="ko-KR" sz="1600" spc="-151" dirty="0"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  <a:sym typeface="Wingdings" panose="05000000000000000000" pitchFamily="2" charset="2"/>
                  </a:rPr>
                  <a:t>!</a:t>
                </a:r>
                <a:endParaRPr lang="en-US" altLang="ko-KR" sz="1600" spc="-151" dirty="0"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585049"/>
              </a:xfrm>
              <a:prstGeom prst="rect">
                <a:avLst/>
              </a:prstGeom>
              <a:blipFill>
                <a:blip r:embed="rId3"/>
                <a:stretch>
                  <a:fillRect l="-327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DAD58A5-CE61-4419-976A-3C465C0D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37" y="3829050"/>
            <a:ext cx="9686925" cy="224790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E2C4DE-7ACD-4CA5-BFB6-43F46FF9B5EE}"/>
              </a:ext>
            </a:extLst>
          </p:cNvPr>
          <p:cNvCxnSpPr>
            <a:cxnSpLocks/>
          </p:cNvCxnSpPr>
          <p:nvPr/>
        </p:nvCxnSpPr>
        <p:spPr>
          <a:xfrm>
            <a:off x="4076702" y="2528215"/>
            <a:ext cx="5200648" cy="242478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0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52678-9230-4445-B2FC-B15D0B2C7221}"/>
              </a:ext>
            </a:extLst>
          </p:cNvPr>
          <p:cNvSpPr txBox="1"/>
          <p:nvPr/>
        </p:nvSpPr>
        <p:spPr>
          <a:xfrm>
            <a:off x="4789392" y="3044280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39059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Consistency regularization (consistency training)?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어떤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unlabeled example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realistic perturbation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적용되어도 예측 결과는 크게 달라지지 않을 것이다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 motivation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  <a:sym typeface="Wingdings" panose="05000000000000000000" pitchFamily="2" charset="2"/>
              </a:rPr>
              <a:t>Realistic perturbation: augmentation, dropout, gaussian noise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54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 Augmentation in Supervised Learning</a:t>
            </a:r>
          </a:p>
        </p:txBody>
      </p:sp>
      <p:pic>
        <p:nvPicPr>
          <p:cNvPr id="2052" name="Picture 4" descr="Casual GAN Papers: SimCLR Explained">
            <a:extLst>
              <a:ext uri="{FF2B5EF4-FFF2-40B4-BE49-F238E27FC236}">
                <a16:creationId xmlns:a16="http://schemas.microsoft.com/office/drawing/2014/main" id="{B1BB8A09-B416-4480-A9E5-6E9E52D13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" t="8529" r="78766" b="53733"/>
          <a:stretch/>
        </p:blipFill>
        <p:spPr bwMode="auto">
          <a:xfrm>
            <a:off x="2116090" y="3317818"/>
            <a:ext cx="888006" cy="10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5EC6DA4-F24D-405F-BC73-2A2B4332040F}"/>
              </a:ext>
            </a:extLst>
          </p:cNvPr>
          <p:cNvGrpSpPr/>
          <p:nvPr/>
        </p:nvGrpSpPr>
        <p:grpSpPr>
          <a:xfrm>
            <a:off x="7280522" y="2222055"/>
            <a:ext cx="3024976" cy="3323447"/>
            <a:chOff x="6166803" y="2017446"/>
            <a:chExt cx="3910201" cy="429601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4EBB374-033E-4781-974D-8BA8A7095B77}"/>
                </a:ext>
              </a:extLst>
            </p:cNvPr>
            <p:cNvGrpSpPr/>
            <p:nvPr/>
          </p:nvGrpSpPr>
          <p:grpSpPr>
            <a:xfrm>
              <a:off x="8934003" y="2035544"/>
              <a:ext cx="1143001" cy="4269724"/>
              <a:chOff x="8934003" y="2035544"/>
              <a:chExt cx="1143001" cy="4269724"/>
            </a:xfrm>
          </p:grpSpPr>
          <p:pic>
            <p:nvPicPr>
              <p:cNvPr id="9" name="Picture 4" descr="Casual GAN Papers: SimCLR Explained">
                <a:extLst>
                  <a:ext uri="{FF2B5EF4-FFF2-40B4-BE49-F238E27FC236}">
                    <a16:creationId xmlns:a16="http://schemas.microsoft.com/office/drawing/2014/main" id="{ABCF3D53-4734-40ED-BBA7-5260D329D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495" t="46722" r="3568" b="14383"/>
              <a:stretch/>
            </p:blipFill>
            <p:spPr bwMode="auto">
              <a:xfrm>
                <a:off x="8934003" y="4977674"/>
                <a:ext cx="1143001" cy="1327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4" descr="Casual GAN Papers: SimCLR Explained">
                <a:extLst>
                  <a:ext uri="{FF2B5EF4-FFF2-40B4-BE49-F238E27FC236}">
                    <a16:creationId xmlns:a16="http://schemas.microsoft.com/office/drawing/2014/main" id="{71BDBD00-D694-4B2E-9C1A-F2B8BAD51A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55" t="46867" r="60384" b="14238"/>
              <a:stretch/>
            </p:blipFill>
            <p:spPr bwMode="auto">
              <a:xfrm>
                <a:off x="8968293" y="3441448"/>
                <a:ext cx="1074420" cy="1327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Casual GAN Papers: SimCLR Explained">
                <a:extLst>
                  <a:ext uri="{FF2B5EF4-FFF2-40B4-BE49-F238E27FC236}">
                    <a16:creationId xmlns:a16="http://schemas.microsoft.com/office/drawing/2014/main" id="{BF712E5A-1465-4201-A3FE-B229787DD2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39" t="9161" r="22422" b="54004"/>
              <a:stretch/>
            </p:blipFill>
            <p:spPr bwMode="auto">
              <a:xfrm>
                <a:off x="8953053" y="2035544"/>
                <a:ext cx="1104900" cy="1257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96E66F6-EF2C-4021-9DE3-1207F68E20FC}"/>
                </a:ext>
              </a:extLst>
            </p:cNvPr>
            <p:cNvGrpSpPr/>
            <p:nvPr/>
          </p:nvGrpSpPr>
          <p:grpSpPr>
            <a:xfrm>
              <a:off x="7458010" y="2017446"/>
              <a:ext cx="1280160" cy="4287822"/>
              <a:chOff x="7459980" y="2017446"/>
              <a:chExt cx="1280160" cy="4287822"/>
            </a:xfrm>
          </p:grpSpPr>
          <p:pic>
            <p:nvPicPr>
              <p:cNvPr id="10" name="Picture 4" descr="Casual GAN Papers: SimCLR Explained">
                <a:extLst>
                  <a:ext uri="{FF2B5EF4-FFF2-40B4-BE49-F238E27FC236}">
                    <a16:creationId xmlns:a16="http://schemas.microsoft.com/office/drawing/2014/main" id="{739067F0-EFA2-406D-8AAC-64D8E2B52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38" t="46722" r="22601" b="14383"/>
              <a:stretch/>
            </p:blipFill>
            <p:spPr bwMode="auto">
              <a:xfrm>
                <a:off x="7562850" y="4977674"/>
                <a:ext cx="1074420" cy="1327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Casual GAN Papers: SimCLR Explained">
                <a:extLst>
                  <a:ext uri="{FF2B5EF4-FFF2-40B4-BE49-F238E27FC236}">
                    <a16:creationId xmlns:a16="http://schemas.microsoft.com/office/drawing/2014/main" id="{62FAAC4E-1BE0-412A-95D0-16A239B795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1" t="47721" r="77340" b="14383"/>
              <a:stretch/>
            </p:blipFill>
            <p:spPr bwMode="auto">
              <a:xfrm>
                <a:off x="7459980" y="3458497"/>
                <a:ext cx="1280160" cy="129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Casual GAN Papers: SimCLR Explained">
                <a:extLst>
                  <a:ext uri="{FF2B5EF4-FFF2-40B4-BE49-F238E27FC236}">
                    <a16:creationId xmlns:a16="http://schemas.microsoft.com/office/drawing/2014/main" id="{C03235F0-0EFC-40D6-91E3-32511D2E72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55" t="8689" r="40508" b="53414"/>
              <a:stretch/>
            </p:blipFill>
            <p:spPr bwMode="auto">
              <a:xfrm>
                <a:off x="7528560" y="2017446"/>
                <a:ext cx="1143000" cy="129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8CBF04B-2906-4DB6-9835-2FC1F2E6E1F4}"/>
                </a:ext>
              </a:extLst>
            </p:cNvPr>
            <p:cNvGrpSpPr/>
            <p:nvPr/>
          </p:nvGrpSpPr>
          <p:grpSpPr>
            <a:xfrm>
              <a:off x="6166803" y="2026019"/>
              <a:ext cx="1095374" cy="4287444"/>
              <a:chOff x="6166803" y="2026019"/>
              <a:chExt cx="1095374" cy="4287444"/>
            </a:xfrm>
          </p:grpSpPr>
          <p:pic>
            <p:nvPicPr>
              <p:cNvPr id="11" name="Picture 4" descr="Casual GAN Papers: SimCLR Explained">
                <a:extLst>
                  <a:ext uri="{FF2B5EF4-FFF2-40B4-BE49-F238E27FC236}">
                    <a16:creationId xmlns:a16="http://schemas.microsoft.com/office/drawing/2014/main" id="{555E65BB-FBEF-4E75-AB3A-37106D76A7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29" t="46242" r="41491" b="14383"/>
              <a:stretch/>
            </p:blipFill>
            <p:spPr bwMode="auto">
              <a:xfrm>
                <a:off x="6173470" y="4969479"/>
                <a:ext cx="1082040" cy="13439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asual GAN Papers: SimCLR Explained">
                <a:extLst>
                  <a:ext uri="{FF2B5EF4-FFF2-40B4-BE49-F238E27FC236}">
                    <a16:creationId xmlns:a16="http://schemas.microsoft.com/office/drawing/2014/main" id="{B25E9F00-9523-49ED-89BB-5E504CCB21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073" t="8323" r="3737" b="54004"/>
              <a:stretch/>
            </p:blipFill>
            <p:spPr bwMode="auto">
              <a:xfrm>
                <a:off x="6166803" y="3462308"/>
                <a:ext cx="1095374" cy="12858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Casual GAN Papers: SimCLR Explained">
                <a:extLst>
                  <a:ext uri="{FF2B5EF4-FFF2-40B4-BE49-F238E27FC236}">
                    <a16:creationId xmlns:a16="http://schemas.microsoft.com/office/drawing/2014/main" id="{7E760CEC-F88D-4EB1-A4F3-30A995B797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4" t="8597" r="60165" b="54009"/>
              <a:stretch/>
            </p:blipFill>
            <p:spPr bwMode="auto">
              <a:xfrm>
                <a:off x="6176328" y="2026019"/>
                <a:ext cx="1076325" cy="12763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6EC1E3-5822-46A1-BBF7-EE4F19A3C25B}"/>
              </a:ext>
            </a:extLst>
          </p:cNvPr>
          <p:cNvSpPr/>
          <p:nvPr/>
        </p:nvSpPr>
        <p:spPr>
          <a:xfrm>
            <a:off x="2741319" y="5884847"/>
            <a:ext cx="12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Label: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강아지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5FAAFF8-78D1-42EB-BFEE-61D2747127F6}"/>
              </a:ext>
            </a:extLst>
          </p:cNvPr>
          <p:cNvSpPr/>
          <p:nvPr/>
        </p:nvSpPr>
        <p:spPr>
          <a:xfrm>
            <a:off x="8147385" y="5884847"/>
            <a:ext cx="1291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Label: 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강아지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072E89F-AD88-417D-BB92-30EEE2E99FA6}"/>
              </a:ext>
            </a:extLst>
          </p:cNvPr>
          <p:cNvSpPr/>
          <p:nvPr/>
        </p:nvSpPr>
        <p:spPr>
          <a:xfrm>
            <a:off x="4188618" y="3652533"/>
            <a:ext cx="190738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 Augmentation 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F2386F0-602B-4E19-850C-C4286C0A47E1}"/>
              </a:ext>
            </a:extLst>
          </p:cNvPr>
          <p:cNvCxnSpPr>
            <a:stCxn id="2052" idx="3"/>
            <a:endCxn id="30" idx="1"/>
          </p:cNvCxnSpPr>
          <p:nvPr/>
        </p:nvCxnSpPr>
        <p:spPr>
          <a:xfrm flipV="1">
            <a:off x="3004096" y="3837199"/>
            <a:ext cx="1184522" cy="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5CC2581-45C5-4BA0-91F0-8654122E08D3}"/>
              </a:ext>
            </a:extLst>
          </p:cNvPr>
          <p:cNvCxnSpPr/>
          <p:nvPr/>
        </p:nvCxnSpPr>
        <p:spPr>
          <a:xfrm flipV="1">
            <a:off x="6096000" y="3836959"/>
            <a:ext cx="1184522" cy="4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0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Data Augmentation in Semi-Supervised Learning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40694C-9628-4535-A21C-63ED46AC4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06" y="2495297"/>
            <a:ext cx="9120187" cy="27883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21DF76E-F66D-4CDA-9D3F-46423C649801}"/>
              </a:ext>
            </a:extLst>
          </p:cNvPr>
          <p:cNvSpPr/>
          <p:nvPr/>
        </p:nvSpPr>
        <p:spPr>
          <a:xfrm>
            <a:off x="8602599" y="5730168"/>
            <a:ext cx="2849626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예측 결과는 크게 달라지지 않게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!!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A7E9313-7E4B-4AC9-8FF6-3D9E73093D2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27412" y="4432300"/>
            <a:ext cx="0" cy="1297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3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675330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Semi-Supervised Learning: Consistency Regularization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Unlabeled data x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그 데이터의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perturbed version </a:t>
                </a:r>
                <a14:m>
                  <m:oMath xmlns:m="http://schemas.openxmlformats.org/officeDocument/2006/math"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𝑥</m:t>
                    </m:r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̂</m:t>
                    </m:r>
                    <m:r>
                      <a:rPr lang="ko-KR" altLang="en-US" sz="1600" i="1" spc="-15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에</m:t>
                    </m:r>
                  </m:oMath>
                </a14:m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의해 산출된 결과 값의 차이가 작아지도록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!</a:t>
                </a: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̂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,</m:t>
                    </m:r>
                    <m:sSub>
                      <m:sSubPr>
                        <m:ctrlP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 </m:t>
                        </m:r>
                        <m: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  <m:r>
                          <a:rPr lang="en-US" altLang="ko-KR" sz="1600" i="1" spc="-15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 ̂</m:t>
                        </m:r>
                      </m:e>
                      <m:sub>
                        <m:r>
                          <a:rPr lang="en-US" altLang="ko-KR" sz="1600" b="0" i="1" spc="-15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600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</m:t>
                    </m:r>
                  </m:oMath>
                </a14:m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사이에 </a:t>
                </a: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consistency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유지되는 것을 추구하는 것도 가능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800080" lvl="1" indent="-34289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MSE, KL-Divergence, Jenson-Shannon Divergence </a:t>
                </a:r>
                <a:r>
                  <a:rPr lang="ko-KR" altLang="en-US" sz="1600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등이 존재</a:t>
                </a:r>
                <a:endParaRPr lang="en-US" altLang="ko-KR" sz="1600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675330"/>
              </a:xfrm>
              <a:prstGeom prst="rect">
                <a:avLst/>
              </a:prstGeom>
              <a:blipFill>
                <a:blip r:embed="rId3"/>
                <a:stretch>
                  <a:fillRect l="-327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53E7FBC7-AA99-4B0E-8315-B0648E95F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193" y="3115678"/>
            <a:ext cx="4502194" cy="1911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EFCEAB-13AC-4C69-864E-523711F0C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4" y="3007688"/>
            <a:ext cx="6604794" cy="20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1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Ladder Networks (2015)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효율적인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위해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hierarchical latent variable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모델의 특징을 반영하는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autoencoder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구조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Denoising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통한 모델의 성능 상승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5001E7-2CA4-4524-AE98-FDE5D953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333" y="2438209"/>
            <a:ext cx="5343398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0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Ladder Networks (2015)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두개의 인코더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(clean encoder &amp;  noise added encoder)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와 하나의 </a:t>
            </a:r>
            <a:r>
              <a:rPr lang="ko-KR" altLang="en-US" sz="1600" spc="-151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디코더를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생성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22B33B-EFA5-49C6-AE4A-3AF88293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132" y="2112201"/>
            <a:ext cx="6019800" cy="35535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8C61AB-7C40-416B-A225-C4A7DACB6226}"/>
              </a:ext>
            </a:extLst>
          </p:cNvPr>
          <p:cNvSpPr/>
          <p:nvPr/>
        </p:nvSpPr>
        <p:spPr>
          <a:xfrm>
            <a:off x="381772" y="3888987"/>
            <a:ext cx="246118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Noise Added Autoencoder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3BDD656-FF2F-49B6-99EC-2B6DEA3E2F5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42959" y="4073653"/>
            <a:ext cx="68129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E84D62-3C1F-4109-9E9F-DA13DC460D77}"/>
              </a:ext>
            </a:extLst>
          </p:cNvPr>
          <p:cNvSpPr/>
          <p:nvPr/>
        </p:nvSpPr>
        <p:spPr>
          <a:xfrm>
            <a:off x="9370732" y="3888987"/>
            <a:ext cx="1825564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Clean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Autoencoder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F3F87E-6D6C-4D07-B668-250834E82920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7788810" y="4073653"/>
            <a:ext cx="158192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726B13-92E1-4F16-B4AA-6A45DE0F3E31}"/>
              </a:ext>
            </a:extLst>
          </p:cNvPr>
          <p:cNvSpPr/>
          <p:nvPr/>
        </p:nvSpPr>
        <p:spPr>
          <a:xfrm>
            <a:off x="2391547" y="5545502"/>
            <a:ext cx="2461187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Denoising Autoencoder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8A7D62-85FC-4087-95D0-08DB69F1BDB5}"/>
              </a:ext>
            </a:extLst>
          </p:cNvPr>
          <p:cNvCxnSpPr>
            <a:cxnSpLocks/>
          </p:cNvCxnSpPr>
          <p:nvPr/>
        </p:nvCxnSpPr>
        <p:spPr>
          <a:xfrm flipV="1">
            <a:off x="4614609" y="5545502"/>
            <a:ext cx="1128966" cy="1846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Semi-Supervised Learning: Consistency Regularization – Ladder Networks (2015)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Labeled data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정답을 잘 맞추면서 두 인코더 사이의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hidden states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유사하도록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Unlabeled data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두 인코더 사이의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hidden states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유사하도록 학습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E751BA-6AD9-4CD6-804F-49D624873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450" y="2933700"/>
            <a:ext cx="6515100" cy="34099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522A43-3D25-44C8-966E-6BD99CDFC5B0}"/>
              </a:ext>
            </a:extLst>
          </p:cNvPr>
          <p:cNvSpPr/>
          <p:nvPr/>
        </p:nvSpPr>
        <p:spPr>
          <a:xfrm>
            <a:off x="381001" y="2933700"/>
            <a:ext cx="3063478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Autoencoder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에서 생성된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output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실제 </a:t>
            </a: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target</a:t>
            </a:r>
            <a:r>
              <a:rPr lang="ko-KR" altLang="en-US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 유사하도록 학습</a:t>
            </a:r>
            <a:endParaRPr lang="en-US" altLang="ko-KR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898F8B1-9A6A-4C9D-888B-D14A6405CF9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444479" y="3256866"/>
            <a:ext cx="1203721" cy="2337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5C4ECE6-6718-4CCE-B4CE-57550D66B3DA}"/>
                  </a:ext>
                </a:extLst>
              </p:cNvPr>
              <p:cNvSpPr/>
              <p:nvPr/>
            </p:nvSpPr>
            <p:spPr>
              <a:xfrm>
                <a:off x="9016326" y="2988958"/>
                <a:ext cx="3063478" cy="12341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Encoder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학습된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x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Decoder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통해 내려오면서 나온</a:t>
                </a:r>
                <a:endParaRPr lang="en-US" altLang="ko-KR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잠재변수 </a:t>
                </a:r>
                <a14:m>
                  <m:oMath xmlns:m="http://schemas.openxmlformats.org/officeDocument/2006/math">
                    <m:r>
                      <a:rPr lang="en-US" altLang="ko-KR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𝑧</m:t>
                    </m:r>
                    <m:r>
                      <a:rPr lang="en-US" altLang="ko-KR" b="0" i="1" spc="-15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̂</m:t>
                    </m:r>
                  </m:oMath>
                </a14:m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와 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clean path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</a:t>
                </a:r>
                <a:r>
                  <a:rPr lang="en-US" altLang="ko-KR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z</a:t>
                </a:r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 </a:t>
                </a:r>
                <a:endParaRPr lang="en-US" altLang="ko-KR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r>
                  <a:rPr lang="ko-KR" altLang="en-US" spc="-151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유사하도록 학습이 진행</a:t>
                </a:r>
                <a:endParaRPr lang="en-US" altLang="ko-KR" spc="-151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5C4ECE6-6718-4CCE-B4CE-57550D66B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326" y="2988958"/>
                <a:ext cx="3063478" cy="1234120"/>
              </a:xfrm>
              <a:prstGeom prst="rect">
                <a:avLst/>
              </a:prstGeom>
              <a:blipFill>
                <a:blip r:embed="rId4"/>
                <a:stretch>
                  <a:fillRect l="-1590" t="-1970" b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4A28EC-2925-404A-9E59-28836240F731}"/>
              </a:ext>
            </a:extLst>
          </p:cNvPr>
          <p:cNvCxnSpPr>
            <a:cxnSpLocks/>
          </p:cNvCxnSpPr>
          <p:nvPr/>
        </p:nvCxnSpPr>
        <p:spPr>
          <a:xfrm flipH="1">
            <a:off x="6905625" y="3312124"/>
            <a:ext cx="2141381" cy="13265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3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2" ma:contentTypeDescription="새 문서를 만듭니다." ma:contentTypeScope="" ma:versionID="1fb2c014f52f953255d37e125c7d80d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c11ed5114e86517bcc3794aa7dd35b60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74D519-CC7A-4F68-80C2-0FAC9E65B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FC50AE-7DD4-4B2F-A321-CDC0832613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6692F5-0FCB-44F3-AA07-5C3CF3D6138D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e911382-0fe7-4b42-b60f-8f62ce1e92bb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94708</TotalTime>
  <Words>994</Words>
  <Application>Microsoft Office PowerPoint</Application>
  <PresentationFormat>와이드스크린</PresentationFormat>
  <Paragraphs>137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Wingdings</vt:lpstr>
      <vt:lpstr>KoPubWorld돋움체 Medium</vt:lpstr>
      <vt:lpstr>맑은 고딕 Semilight</vt:lpstr>
      <vt:lpstr>KoPubWorld돋움체_Pro Medium</vt:lpstr>
      <vt:lpstr>Cambria Math</vt:lpstr>
      <vt:lpstr>Arial</vt:lpstr>
      <vt:lpstr>맑은 고딕</vt:lpstr>
      <vt:lpstr>Office 테마</vt:lpstr>
      <vt:lpstr>PowerPoint 프레젠테이션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Semi-Supervised Learning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허종국[ 학부재학 / 산업경영공학부 ]</dc:creator>
  <cp:lastModifiedBy>changhyun</cp:lastModifiedBy>
  <cp:revision>4330</cp:revision>
  <dcterms:created xsi:type="dcterms:W3CDTF">2020-06-08T11:30:58Z</dcterms:created>
  <dcterms:modified xsi:type="dcterms:W3CDTF">2022-12-21T14:58:00Z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